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8" r:id="rId4"/>
    <p:sldId id="260" r:id="rId5"/>
    <p:sldId id="261" r:id="rId6"/>
    <p:sldId id="264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288"/>
  </p:normalViewPr>
  <p:slideViewPr>
    <p:cSldViewPr snapToGrid="0" snapToObjects="1">
      <p:cViewPr varScale="1">
        <p:scale>
          <a:sx n="109" d="100"/>
          <a:sy n="10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3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C446-24A7-AE4D-8357-27D05F6BD93B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EBC9-DA55-0842-9BB0-92A4D2B0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clear through Interior Alaska; some smoke near fires but clearer than past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r>
              <a:rPr lang="en-US" dirty="0"/>
              <a:t>A.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6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0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7/19/19</a:t>
            </a:r>
          </a:p>
          <a:p>
            <a:pPr marL="228600" indent="-228600">
              <a:buAutoNum type="alphaUcPeriod"/>
            </a:pPr>
            <a:r>
              <a:rPr lang="en-US" dirty="0"/>
              <a:t>Green – small cloud</a:t>
            </a:r>
          </a:p>
          <a:p>
            <a:pPr marL="228600" indent="-228600">
              <a:buAutoNum type="alphaUcPeriod"/>
            </a:pPr>
            <a:r>
              <a:rPr lang="en-US" dirty="0"/>
              <a:t>Green – small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8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7/19/19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Green/Yellow – depends on whether clouds interfere with NEON box</a:t>
            </a:r>
          </a:p>
          <a:p>
            <a:pPr marL="228600" indent="-22860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3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7/19/19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</a:t>
            </a:r>
          </a:p>
          <a:p>
            <a:pPr marL="228600" indent="-228600">
              <a:buAutoNum type="alphaUcPeriod"/>
            </a:pPr>
            <a:r>
              <a:rPr lang="en-US" dirty="0"/>
              <a:t>Yellow – log lists heavy cirrus above</a:t>
            </a:r>
          </a:p>
          <a:p>
            <a:pPr marL="228600" indent="-228600"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pPr marL="228600" indent="-22860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7/19/19 Review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  <a:p>
            <a:pPr marL="228600" indent="-228600">
              <a:buAutoNum type="alphaUcPeriod"/>
            </a:pPr>
            <a:r>
              <a:rPr lang="en-US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EBC9-DA55-0842-9BB0-92A4D2B026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avirisng.jpl.nasa.gov/ql/19qlook/ang20190705t190858_geo.jp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85207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avirisng.jpl.nasa.gov/ql/19qlook/ang20190705t194149_geo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92514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avirisng.jpl.nasa.gov/ql/19qlook/ang20190705t203320_geo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201300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avirisng.jpl.nasa.gov/ql/19qlook/ang20190705t204649_geo.jpe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203904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avirisng.jpl.nasa.gov/ql/19qlook/ang20190705t213350_geo.jp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205605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virisng.jpl.nasa.gov/ql/19qlook/ang20190705t213948_geo.jpeg" TargetMode="External"/><Relationship Id="rId4" Type="http://schemas.openxmlformats.org/officeDocument/2006/relationships/hyperlink" Target="https://avirisng.jpl.nasa.gov/cgi/flights.cgi?step=view_flightlog&amp;flight_id=ang20190705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s://avirisng.jpl.nasa.gov/ql/19qlook/ang20190705t215802_geo.jpe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214942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avirisng.jpl.nasa.gov/ql/19qlook/ang20190705t174411_geo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73943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avirisng.jpl.nasa.gov/ql/19qlook/ang20190705t175603_geo.jp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75209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avirisng.jpl.nasa.gov/ql/19qlook/ang20190705t182451_geo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81521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avirisng.jpl.nasa.gov/ql/19qlook/ang20190705t184244_geo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risng.jpl.nasa.gov/ql/19qlook/ang20190705t183406_geo.jpeg" TargetMode="External"/><Relationship Id="rId5" Type="http://schemas.openxmlformats.org/officeDocument/2006/relationships/hyperlink" Target="https://avirisng.jpl.nasa.gov/cgi/flights.cgi?step=view_flightlog&amp;flight_id=ang20190705t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962.jpg">
            <a:extLst>
              <a:ext uri="{FF2B5EF4-FFF2-40B4-BE49-F238E27FC236}">
                <a16:creationId xmlns:a16="http://schemas.microsoft.com/office/drawing/2014/main" id="{3622336E-5A25-DA4E-A69B-A03936E2C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56" y="0"/>
            <a:ext cx="12213655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655" y="248072"/>
            <a:ext cx="122136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 Boreal Vulnerability Experiment (ABoVE)</a:t>
            </a:r>
          </a:p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2019 ABoVE Airborne Flights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 dirty="0"/>
              <a:t>5 July 2019 (DOY  186) </a:t>
            </a:r>
          </a:p>
          <a:p>
            <a:pPr algn="ctr" eaLnBrk="1" hangingPunct="1"/>
            <a:r>
              <a:rPr lang="en-US" sz="2400" b="1" dirty="0"/>
              <a:t>AVIRIS-NG: Interior Alaska</a:t>
            </a:r>
          </a:p>
          <a:p>
            <a:pPr algn="ctr" eaLnBrk="1" hangingPunct="1"/>
            <a:r>
              <a:rPr lang="en-US" sz="2400" b="1" dirty="0"/>
              <a:t>Yukon Flats, Fairbanks, Delta Junction, Healy</a:t>
            </a:r>
            <a:endParaRPr lang="en-US" b="1" dirty="0"/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Charles Miller, Deputy Science Lead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Jet Propulsion Laboratory, California Institute of Technology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and the ABoVE Science Team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For Hank Margolis, Mike </a:t>
            </a:r>
            <a:r>
              <a:rPr lang="en-US" sz="1600" b="1" dirty="0" err="1">
                <a:solidFill>
                  <a:schemeClr val="bg1"/>
                </a:solidFill>
              </a:rPr>
              <a:t>Falkowski</a:t>
            </a:r>
            <a:r>
              <a:rPr lang="en-US" sz="1600" b="1" dirty="0">
                <a:solidFill>
                  <a:schemeClr val="bg1"/>
                </a:solidFill>
              </a:rPr>
              <a:t>, Bruce </a:t>
            </a:r>
            <a:r>
              <a:rPr lang="en-US" sz="1600" b="1" dirty="0" err="1">
                <a:solidFill>
                  <a:schemeClr val="bg1"/>
                </a:solidFill>
              </a:rPr>
              <a:t>Tagg</a:t>
            </a:r>
            <a:r>
              <a:rPr lang="en-US" sz="1600" b="1" dirty="0">
                <a:solidFill>
                  <a:schemeClr val="bg1"/>
                </a:solidFill>
              </a:rPr>
              <a:t>, Jack Kaye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NASA HQ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76F08F-C3A2-DA49-8405-BD4459560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9647552" y="-15147434"/>
            <a:ext cx="1828800" cy="40688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D54C0-D898-574A-A42A-8E3FE3219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8589040" y="-5934975"/>
            <a:ext cx="1828800" cy="18571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185207_geo.jpeg"/>
              </a:rPr>
              <a:t>AVng_322A-322B_FL179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ang20190705t185207_geo : Yukon Flats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190858_geo.jpeg"/>
              </a:rPr>
              <a:t>AVng_323A-323Z_FL179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ang20190705t190858_geo : Yukon Flats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Good image; orthorectification issue at end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Nice image; Yukon River brightness darkens rest of image</a:t>
            </a:r>
          </a:p>
        </p:txBody>
      </p:sp>
    </p:spTree>
    <p:extLst>
      <p:ext uri="{BB962C8B-B14F-4D97-AF65-F5344CB8AC3E}">
        <p14:creationId xmlns:p14="http://schemas.microsoft.com/office/powerpoint/2010/main" val="252004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40179B-A175-A54B-B10C-86E6F5D78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2042016" y="-19441914"/>
            <a:ext cx="1828800" cy="49214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83F46-41F8-5E4E-9DD8-FEB5407A9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0078911" y="-17410905"/>
            <a:ext cx="1828800" cy="41551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192514_geo.jpeg"/>
              </a:rPr>
              <a:t>BirchCrkN_L001_FL179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ang20190705t192514_geo : Yukon Flats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194149_geo.jpeg"/>
              </a:rPr>
              <a:t>BirchCrkN_L002_FL179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ang20190705t194149_geo : Yukon Flats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Yukon River seen at right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Nice image</a:t>
            </a:r>
          </a:p>
        </p:txBody>
      </p:sp>
    </p:spTree>
    <p:extLst>
      <p:ext uri="{BB962C8B-B14F-4D97-AF65-F5344CB8AC3E}">
        <p14:creationId xmlns:p14="http://schemas.microsoft.com/office/powerpoint/2010/main" val="273272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0B9628-1B1E-EE42-BCDE-F09CBE389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3002999" y="1527689"/>
            <a:ext cx="1828800" cy="7399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6B56F-1539-F94E-BDE2-A94EB1E2C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389410" y="-1735346"/>
            <a:ext cx="1828800" cy="10172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201300_geo.jpeg"/>
              </a:rPr>
              <a:t>AVng_254A-254Z_FL183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ang20190705t201300_geo : NEON CPCRW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203320_geo.jpeg"/>
              </a:rPr>
              <a:t>AVng_242A-242Z_FL194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ang20190705t203320_geo : Healy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NEON Caribou Poker Creek</a:t>
            </a:r>
          </a:p>
          <a:p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Healy village and 8 Mile Lake</a:t>
            </a:r>
          </a:p>
        </p:txBody>
      </p:sp>
    </p:spTree>
    <p:extLst>
      <p:ext uri="{BB962C8B-B14F-4D97-AF65-F5344CB8AC3E}">
        <p14:creationId xmlns:p14="http://schemas.microsoft.com/office/powerpoint/2010/main" val="285996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C03130-E5EC-E446-BDB6-6D136B20A1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3839902" y="699192"/>
            <a:ext cx="1828800" cy="907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9CF1F-B194-8247-8697-62533AB3D4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988092" y="-2334027"/>
            <a:ext cx="1828800" cy="11369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203904_geo.jpeg"/>
              </a:rPr>
              <a:t>AVng_246A-246Z_FL193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ang20190705t203904_geo : Denali National Park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204649_geo.jpeg"/>
              </a:rPr>
              <a:t>AVng_243A-243Z_FL192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ang20190705t204649_geo : Denali National Park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Healy area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Healy area</a:t>
            </a:r>
          </a:p>
        </p:txBody>
      </p:sp>
    </p:spTree>
    <p:extLst>
      <p:ext uri="{BB962C8B-B14F-4D97-AF65-F5344CB8AC3E}">
        <p14:creationId xmlns:p14="http://schemas.microsoft.com/office/powerpoint/2010/main" val="347068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E84776-5FB0-C84E-904E-4A8FF5075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5659189" y="-1107853"/>
            <a:ext cx="1828800" cy="12711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61016-A0D4-724C-BB4A-C345F9879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734541" y="-76110"/>
            <a:ext cx="18244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205605_geo.jpeg"/>
              </a:rPr>
              <a:t>AVng_247A-247Z_FL192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ang20190705t205605_geo : Denali National Park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213350_geo.jpeg"/>
              </a:rPr>
              <a:t>AVng_252A-252Z_FL179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ang20190705t213350_geo : CRREL Tanana River fire scar/lidar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Healy area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Tanana River</a:t>
            </a:r>
          </a:p>
        </p:txBody>
      </p:sp>
    </p:spTree>
    <p:extLst>
      <p:ext uri="{BB962C8B-B14F-4D97-AF65-F5344CB8AC3E}">
        <p14:creationId xmlns:p14="http://schemas.microsoft.com/office/powerpoint/2010/main" val="87418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28593-58BA-0942-8733-866717B51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667743" y="-5013678"/>
            <a:ext cx="1828800" cy="16728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4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dirty="0">
                <a:hlinkClick r:id="rId5" tooltip="AVIRIS-NG Quicklook: ang20190705t213948_geo.jpeg"/>
              </a:rPr>
              <a:t>AVng_251A-251Z_FL179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ang20190705t213948_geo : BNZ 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Nice imagery of the flood plain up the hill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6FD96-974E-C04E-B8AE-BE3F4B01D74B}"/>
              </a:ext>
            </a:extLst>
          </p:cNvPr>
          <p:cNvSpPr txBox="1"/>
          <p:nvPr/>
        </p:nvSpPr>
        <p:spPr>
          <a:xfrm>
            <a:off x="1543050" y="5129213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Purposely left blank</a:t>
            </a:r>
          </a:p>
        </p:txBody>
      </p:sp>
    </p:spTree>
    <p:extLst>
      <p:ext uri="{BB962C8B-B14F-4D97-AF65-F5344CB8AC3E}">
        <p14:creationId xmlns:p14="http://schemas.microsoft.com/office/powerpoint/2010/main" val="326041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769A7E-3F11-8746-B493-20F413F14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247462" y="319536"/>
            <a:ext cx="1828800" cy="9888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F3402-086D-2444-960D-E8CE782F4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3718603" y="-1049107"/>
            <a:ext cx="1828800" cy="8830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9888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214942_geo.jpeg"/>
              </a:rPr>
              <a:t>AB_CH4_L001_FL183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ang20190705t214942_geo : Goldstream Valley /Fairbanks area, Big Trail Lake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215802_geo.jpeg"/>
              </a:rPr>
              <a:t>AB_CH4_L002_FL072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ang20190705t215802_geo : Fairbanks area, Big Trail Lake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Standard 6 km altitude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Approx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 2 km altitude, 3x better spatial resolution</a:t>
            </a:r>
          </a:p>
        </p:txBody>
      </p:sp>
    </p:spTree>
    <p:extLst>
      <p:ext uri="{BB962C8B-B14F-4D97-AF65-F5344CB8AC3E}">
        <p14:creationId xmlns:p14="http://schemas.microsoft.com/office/powerpoint/2010/main" val="398184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D888-8853-764C-BD88-0B66E18C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3800" b="1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Status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AVIRIS-NG / Dynamic Aviation B-200 (N53W) </a:t>
            </a:r>
          </a:p>
          <a:p>
            <a:r>
              <a:rPr lang="en-US" sz="1800" dirty="0"/>
              <a:t>REPORT DATE:  5 July 2019</a:t>
            </a:r>
          </a:p>
          <a:p>
            <a:r>
              <a:rPr lang="en-US" sz="1800" dirty="0"/>
              <a:t>Current Status of Aircraft:  	</a:t>
            </a:r>
            <a:r>
              <a:rPr lang="en-US" sz="1800" b="1" dirty="0">
                <a:solidFill>
                  <a:srgbClr val="008000"/>
                </a:solidFill>
              </a:rPr>
              <a:t> 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AVIRIS:  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Deployment Location:  Fairbanks AK (PAFA)</a:t>
            </a:r>
          </a:p>
          <a:p>
            <a:r>
              <a:rPr lang="en-US" sz="1800" dirty="0"/>
              <a:t>Crew:</a:t>
            </a:r>
            <a:r>
              <a:rPr lang="en-US" sz="1800" dirty="0">
                <a:solidFill>
                  <a:prstClr val="black"/>
                </a:solidFill>
              </a:rPr>
              <a:t> S Wilson (PIC), C McCann,  M Eastwood, L Rios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Planning: A Thorpe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Data Processing: W Olsen-Duvall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Manager: M Eastwood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PI: R Green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Lead: C Miller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Summary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  <a:endParaRPr lang="en-US" sz="1800" u="sng" dirty="0"/>
          </a:p>
          <a:p>
            <a:r>
              <a:rPr lang="en-US" sz="2000" dirty="0"/>
              <a:t>Excellent flight day. Clear sky conditions throughout the Interior</a:t>
            </a:r>
          </a:p>
          <a:p>
            <a:r>
              <a:rPr lang="en-US" sz="2000" dirty="0"/>
              <a:t>Yukon Flats lines </a:t>
            </a:r>
            <a:r>
              <a:rPr lang="en-US" sz="2000" dirty="0" err="1"/>
              <a:t>reflown</a:t>
            </a:r>
            <a:r>
              <a:rPr lang="en-US" sz="2000" dirty="0"/>
              <a:t> – outstanding data.  Complete for 2019</a:t>
            </a:r>
          </a:p>
          <a:p>
            <a:r>
              <a:rPr lang="en-US" sz="2000" dirty="0"/>
              <a:t>CPCRW flown 2x – out and back from Yukon Flats. Heavy cirrus overhead in both cases</a:t>
            </a:r>
          </a:p>
          <a:p>
            <a:r>
              <a:rPr lang="en-US" sz="2000" dirty="0"/>
              <a:t>Healy and Denali National Preserve lines acquired - Clear</a:t>
            </a:r>
          </a:p>
          <a:p>
            <a:r>
              <a:rPr lang="en-US" sz="2000" dirty="0"/>
              <a:t>BNZ LTER, CRREL Tanana River fire scar both acquired – Clear</a:t>
            </a:r>
          </a:p>
          <a:p>
            <a:r>
              <a:rPr lang="en-US" sz="2000" dirty="0"/>
              <a:t>Fairbanks area – Big Trail Lake – Mostly clear, some smoke; data sent to JPL via UAF/ASF link for rapid methane processing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88FBF0-AA3D-CA49-B85A-BEBCD76D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13" y="1371600"/>
            <a:ext cx="5486400" cy="548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78E6E6-0C02-2D47-9616-6588A149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0" y="1371600"/>
            <a:ext cx="54864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9A1CD-5576-5643-B912-2475127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F5DC9-6717-9340-9D1B-225859FC0B05}"/>
              </a:ext>
            </a:extLst>
          </p:cNvPr>
          <p:cNvSpPr/>
          <p:nvPr/>
        </p:nvSpPr>
        <p:spPr bwMode="auto">
          <a:xfrm>
            <a:off x="3257564" y="4182127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21648-826A-3444-989F-2877768F2299}"/>
              </a:ext>
            </a:extLst>
          </p:cNvPr>
          <p:cNvSpPr txBox="1"/>
          <p:nvPr/>
        </p:nvSpPr>
        <p:spPr>
          <a:xfrm>
            <a:off x="8029549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IR 1520Z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0F0B0-C71F-964D-A82C-708122E56BCE}"/>
              </a:ext>
            </a:extLst>
          </p:cNvPr>
          <p:cNvSpPr txBox="1"/>
          <p:nvPr/>
        </p:nvSpPr>
        <p:spPr>
          <a:xfrm>
            <a:off x="1673388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Vis 1520Z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79054-ED8D-374B-8F92-CAB9459DFE9F}"/>
              </a:ext>
            </a:extLst>
          </p:cNvPr>
          <p:cNvSpPr/>
          <p:nvPr/>
        </p:nvSpPr>
        <p:spPr bwMode="auto">
          <a:xfrm rot="18300000">
            <a:off x="2223826" y="2602451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2810C-7E75-CF48-ADC1-0946F9A202AC}"/>
              </a:ext>
            </a:extLst>
          </p:cNvPr>
          <p:cNvSpPr/>
          <p:nvPr/>
        </p:nvSpPr>
        <p:spPr bwMode="auto">
          <a:xfrm rot="18300000">
            <a:off x="8137358" y="2602450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DE78F-D6EA-5C41-814C-7CE0C1BE0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60" y="1314448"/>
            <a:ext cx="4959427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DCE6D-A4CD-7D42-8197-64336CC15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053" y="1314448"/>
            <a:ext cx="5591996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62C1C-06A6-894C-B945-68D6A7E6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90257-535B-6844-A2BF-AA5EC966DBE0}"/>
              </a:ext>
            </a:extLst>
          </p:cNvPr>
          <p:cNvSpPr txBox="1"/>
          <p:nvPr/>
        </p:nvSpPr>
        <p:spPr>
          <a:xfrm>
            <a:off x="9592118" y="2140945"/>
            <a:ext cx="120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Fort Yukon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2FFB9-CDE7-AF44-9737-E65F9166A14F}"/>
              </a:ext>
            </a:extLst>
          </p:cNvPr>
          <p:cNvSpPr txBox="1"/>
          <p:nvPr/>
        </p:nvSpPr>
        <p:spPr>
          <a:xfrm>
            <a:off x="6447282" y="540802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0D7B8-F894-9640-A24B-32C61E88885C}"/>
              </a:ext>
            </a:extLst>
          </p:cNvPr>
          <p:cNvSpPr txBox="1"/>
          <p:nvPr/>
        </p:nvSpPr>
        <p:spPr>
          <a:xfrm>
            <a:off x="8757350" y="3872982"/>
            <a:ext cx="10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Fairbanks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28934-57DA-1D4A-B760-FB936C8A1F9A}"/>
              </a:ext>
            </a:extLst>
          </p:cNvPr>
          <p:cNvSpPr txBox="1"/>
          <p:nvPr/>
        </p:nvSpPr>
        <p:spPr>
          <a:xfrm>
            <a:off x="6370722" y="1396882"/>
            <a:ext cx="160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Interior Alaska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As-Flown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6AE24-3A2D-E944-88B5-77D900DFC9DD}"/>
              </a:ext>
            </a:extLst>
          </p:cNvPr>
          <p:cNvSpPr txBox="1"/>
          <p:nvPr/>
        </p:nvSpPr>
        <p:spPr>
          <a:xfrm>
            <a:off x="1482201" y="1494614"/>
            <a:ext cx="160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Interior Alaska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Planned Lines</a:t>
            </a:r>
          </a:p>
        </p:txBody>
      </p:sp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A7112B-D0D7-EF4F-9D9E-B50B7FD217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953901" y="1549705"/>
            <a:ext cx="1828800" cy="7301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DC73C2-01C3-8842-B06C-ED17095EF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874773" y="-234073"/>
            <a:ext cx="1828800" cy="7142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173943_geo.jpeg"/>
              </a:rPr>
              <a:t>AB_CH4_L002_FL072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ang20190705t173943_geo : Fairbanks – Big Trail Lake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174411_geo.jpeg"/>
              </a:rPr>
              <a:t>AB_CH4_L001_FL183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ang20190705t174411_geo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: Goldstream Valley/Fairbanks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One cloud – 2 km overpass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Small cloud interference – 6 km overpass</a:t>
            </a:r>
          </a:p>
        </p:txBody>
      </p:sp>
    </p:spTree>
    <p:extLst>
      <p:ext uri="{BB962C8B-B14F-4D97-AF65-F5344CB8AC3E}">
        <p14:creationId xmlns:p14="http://schemas.microsoft.com/office/powerpoint/2010/main" val="81464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8E8A5A-1515-C641-B0DF-C04086FCD5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435299" y="102413"/>
            <a:ext cx="1828800" cy="10263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5BACA-B3E0-BE45-806D-C63D85834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153995" y="1500070"/>
            <a:ext cx="1828800" cy="3701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175209_geo.jpeg"/>
              </a:rPr>
              <a:t>AB_CH4_L006_FL072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ang20190705t175209_geo : Fairbanks area/Vault Lake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175603_geo.jpeg"/>
              </a:rPr>
              <a:t>AVng_258A-258Z_FL190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ang20190705t175603_geo : NEON CPCRW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One cloud 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Small cloud interference</a:t>
            </a:r>
          </a:p>
        </p:txBody>
      </p:sp>
    </p:spTree>
    <p:extLst>
      <p:ext uri="{BB962C8B-B14F-4D97-AF65-F5344CB8AC3E}">
        <p14:creationId xmlns:p14="http://schemas.microsoft.com/office/powerpoint/2010/main" val="352979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EB4756-613E-3F4C-9D9B-33E08C3EE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8288423" y="-3784816"/>
            <a:ext cx="1828800" cy="17970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A2977-826B-AA4D-A852-B52842767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0435850" y="-7795150"/>
            <a:ext cx="1828800" cy="22264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dirty="0">
                <a:hlinkClick r:id="rId6" tooltip="AVIRIS-NG Quicklook: ang20190705t181521_geo.jpeg"/>
              </a:rPr>
              <a:t>BirchCrkS_L003_FL180</a:t>
            </a:r>
            <a:r>
              <a:rPr lang="en-US" dirty="0"/>
              <a:t> </a:t>
            </a:r>
            <a:r>
              <a:rPr lang="en-US" sz="1600" dirty="0">
                <a:ea typeface="Calibri" charset="0"/>
              </a:rPr>
              <a:t>, ang20190705t181521_geo : Yukon Flats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dirty="0">
                <a:hlinkClick r:id="rId7" tooltip="AVIRIS-NG Quicklook: ang20190705t182451_geo.jpeg"/>
              </a:rPr>
              <a:t>BirchCrkS_L002_FL180</a:t>
            </a:r>
            <a:r>
              <a:rPr lang="en-US" dirty="0"/>
              <a:t> </a:t>
            </a:r>
            <a:r>
              <a:rPr lang="en-US" sz="1600" dirty="0">
                <a:ea typeface="Calibri" charset="0"/>
              </a:rPr>
              <a:t>, ang20190705t182451_geo : Yukon Flats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Some haze but excellent image; interesting lake productivity in middle of image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Nice image; small orthorectification glitch at end</a:t>
            </a:r>
          </a:p>
        </p:txBody>
      </p:sp>
    </p:spTree>
    <p:extLst>
      <p:ext uri="{BB962C8B-B14F-4D97-AF65-F5344CB8AC3E}">
        <p14:creationId xmlns:p14="http://schemas.microsoft.com/office/powerpoint/2010/main" val="80019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18756D-F5A7-9D4F-A258-4CA3A0AA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1146231" y="-6589319"/>
            <a:ext cx="1828800" cy="23685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6F41D-35F9-2B49-87BC-0AEE04F0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9682641" y="-6990625"/>
            <a:ext cx="1828800" cy="20758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July 2019/DOY 186</a:t>
            </a:r>
            <a:br>
              <a:rPr lang="en-US" dirty="0"/>
            </a:br>
            <a:r>
              <a:rPr lang="en-US" dirty="0"/>
              <a:t>Yukon Flats, Fairbanks, Healy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r>
              <a:rPr lang="en-US" sz="1600" b="1" u="sng" dirty="0">
                <a:hlinkClick r:id="rId5"/>
              </a:rPr>
              <a:t>https://avirisng.jpl.nasa.gov/cgi/flights.cgi?step=view_flightlog&amp;flight_id=ang20190705t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>
                <a:ea typeface="Calibri" charset="0"/>
              </a:rPr>
              <a:t>A. Line </a:t>
            </a:r>
            <a:r>
              <a:rPr lang="en-US" sz="1600" dirty="0">
                <a:hlinkClick r:id="rId6" tooltip="AVIRIS-NG Quicklook: ang20190705t183406_geo.jpeg"/>
              </a:rPr>
              <a:t>BirchCrkS_L001_FL180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ang20190705t183406_geo : Yukon Flats</a:t>
            </a:r>
          </a:p>
          <a:p>
            <a:r>
              <a:rPr lang="en-US" sz="1600" dirty="0">
                <a:ea typeface="Calibri" charset="0"/>
              </a:rPr>
              <a:t>B. Line </a:t>
            </a:r>
            <a:r>
              <a:rPr lang="en-US" sz="1600" dirty="0">
                <a:hlinkClick r:id="rId7" tooltip="AVIRIS-NG Quicklook: ang20190705t184244_geo.jpeg"/>
              </a:rPr>
              <a:t>AVng_321A-321B_FL178</a:t>
            </a:r>
            <a:r>
              <a:rPr lang="en-US" sz="1600" dirty="0"/>
              <a:t> </a:t>
            </a:r>
            <a:r>
              <a:rPr lang="en-US" sz="1600" dirty="0">
                <a:ea typeface="Calibri" charset="0"/>
              </a:rPr>
              <a:t>, ang20190705t184244_geo : Yukon Flats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30659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6148755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Excellent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Nice image</a:t>
            </a:r>
          </a:p>
        </p:txBody>
      </p:sp>
    </p:spTree>
    <p:extLst>
      <p:ext uri="{BB962C8B-B14F-4D97-AF65-F5344CB8AC3E}">
        <p14:creationId xmlns:p14="http://schemas.microsoft.com/office/powerpoint/2010/main" val="269527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1208</Words>
  <Application>Microsoft Macintosh PowerPoint</Application>
  <PresentationFormat>Widescreen</PresentationFormat>
  <Paragraphs>195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5 July 2019/DOY 186 Yukon Flats, Fairbanks, Healy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Kendig, Leanne (GSFC-618.0)[GLOBAL SCIENCE &amp; TECHNOLOGY INC]</cp:lastModifiedBy>
  <cp:revision>81</cp:revision>
  <dcterms:created xsi:type="dcterms:W3CDTF">2019-07-01T20:11:14Z</dcterms:created>
  <dcterms:modified xsi:type="dcterms:W3CDTF">2019-08-06T17:34:41Z</dcterms:modified>
</cp:coreProperties>
</file>